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4224000" cy="20104100"/>
  <p:notesSz cx="14224000" cy="2010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3E"/>
    <a:srgbClr val="00AF8D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35228A-525C-4611-A52C-95ADBB908BE6}" v="18" dt="2023-04-20T10:05:20.04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2597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6426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8056563" y="0"/>
            <a:ext cx="6164262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D267F-1EAA-4862-9943-13FB608A0611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11700" y="2513013"/>
            <a:ext cx="4800600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422400" y="9675813"/>
            <a:ext cx="11379200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616426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8056563" y="19096038"/>
            <a:ext cx="6164262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31C2D-5654-4F2A-B80A-3C34E66FAB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41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231C2D-5654-4F2A-B80A-3C34E66FAB6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38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4219423" cy="201020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32174" y="391905"/>
            <a:ext cx="13354050" cy="19313525"/>
          </a:xfrm>
          <a:custGeom>
            <a:avLst/>
            <a:gdLst/>
            <a:ahLst/>
            <a:cxnLst/>
            <a:rect l="l" t="t" r="r" b="b"/>
            <a:pathLst>
              <a:path w="13354050" h="19313525">
                <a:moveTo>
                  <a:pt x="13353615" y="0"/>
                </a:moveTo>
                <a:lnTo>
                  <a:pt x="13353615" y="19313171"/>
                </a:lnTo>
                <a:lnTo>
                  <a:pt x="0" y="19313171"/>
                </a:lnTo>
                <a:lnTo>
                  <a:pt x="0" y="0"/>
                </a:lnTo>
                <a:lnTo>
                  <a:pt x="133536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601088" y="18679566"/>
            <a:ext cx="1015388" cy="8811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00" y="804164"/>
            <a:ext cx="1280160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ZoneTexte 80">
            <a:extLst>
              <a:ext uri="{FF2B5EF4-FFF2-40B4-BE49-F238E27FC236}">
                <a16:creationId xmlns:a16="http://schemas.microsoft.com/office/drawing/2014/main" id="{CD8860D0-7E38-7C32-E796-1065BC31BFA9}"/>
              </a:ext>
            </a:extLst>
          </p:cNvPr>
          <p:cNvSpPr txBox="1"/>
          <p:nvPr/>
        </p:nvSpPr>
        <p:spPr>
          <a:xfrm>
            <a:off x="1039432" y="4540316"/>
            <a:ext cx="1605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rgbClr val="00283E"/>
                </a:solidFill>
              </a:rPr>
              <a:t>Abstract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E6098E08-92C2-10C8-6B1E-A888B7647DD2}"/>
              </a:ext>
            </a:extLst>
          </p:cNvPr>
          <p:cNvSpPr txBox="1"/>
          <p:nvPr/>
        </p:nvSpPr>
        <p:spPr>
          <a:xfrm>
            <a:off x="8278641" y="4515750"/>
            <a:ext cx="1509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err="1">
                <a:solidFill>
                  <a:srgbClr val="00283E"/>
                </a:solidFill>
              </a:rPr>
              <a:t>Context</a:t>
            </a:r>
            <a:endParaRPr lang="fr-FR" sz="3200" b="1" dirty="0">
              <a:solidFill>
                <a:srgbClr val="00283E"/>
              </a:solidFill>
            </a:endParaRP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418291BA-3BFC-A696-7C75-9A986DDE8154}"/>
              </a:ext>
            </a:extLst>
          </p:cNvPr>
          <p:cNvSpPr txBox="1"/>
          <p:nvPr/>
        </p:nvSpPr>
        <p:spPr>
          <a:xfrm>
            <a:off x="1020617" y="9701231"/>
            <a:ext cx="2482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err="1">
                <a:solidFill>
                  <a:srgbClr val="00283E"/>
                </a:solidFill>
              </a:rPr>
              <a:t>Methodology</a:t>
            </a:r>
            <a:endParaRPr lang="fr-FR" sz="3200" b="1" dirty="0">
              <a:solidFill>
                <a:srgbClr val="00283E"/>
              </a:solidFill>
            </a:endParaRP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BC705774-07DE-E011-58E3-8B1ABA6F2B53}"/>
              </a:ext>
            </a:extLst>
          </p:cNvPr>
          <p:cNvSpPr txBox="1"/>
          <p:nvPr/>
        </p:nvSpPr>
        <p:spPr>
          <a:xfrm>
            <a:off x="8326018" y="9660766"/>
            <a:ext cx="1406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err="1">
                <a:solidFill>
                  <a:srgbClr val="00283E"/>
                </a:solidFill>
              </a:rPr>
              <a:t>Results</a:t>
            </a:r>
            <a:endParaRPr lang="fr-FR" sz="3200" b="1" dirty="0">
              <a:solidFill>
                <a:srgbClr val="00283E"/>
              </a:solidFill>
            </a:endParaRP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C1AC8EC2-BDDC-5DE2-AC88-964B36B6BC91}"/>
              </a:ext>
            </a:extLst>
          </p:cNvPr>
          <p:cNvSpPr txBox="1"/>
          <p:nvPr/>
        </p:nvSpPr>
        <p:spPr>
          <a:xfrm>
            <a:off x="1002311" y="14934789"/>
            <a:ext cx="5000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rgbClr val="00283E"/>
                </a:solidFill>
              </a:rPr>
              <a:t>Conclusion and perspectives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494F200C-8309-EFC5-DC07-99FAF4E66BAA}"/>
              </a:ext>
            </a:extLst>
          </p:cNvPr>
          <p:cNvSpPr txBox="1"/>
          <p:nvPr/>
        </p:nvSpPr>
        <p:spPr>
          <a:xfrm>
            <a:off x="1016000" y="17620675"/>
            <a:ext cx="20521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err="1">
                <a:solidFill>
                  <a:srgbClr val="00283E"/>
                </a:solidFill>
              </a:rPr>
              <a:t>References</a:t>
            </a:r>
            <a:endParaRPr lang="fr-FR" sz="3200" b="1" dirty="0">
              <a:solidFill>
                <a:srgbClr val="00283E"/>
              </a:solidFill>
            </a:endParaRP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CE46888A-E4C2-91D6-1C40-EEF34E9766F2}"/>
              </a:ext>
            </a:extLst>
          </p:cNvPr>
          <p:cNvSpPr txBox="1"/>
          <p:nvPr/>
        </p:nvSpPr>
        <p:spPr>
          <a:xfrm>
            <a:off x="1930400" y="3152854"/>
            <a:ext cx="113978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dirty="0" err="1">
                <a:solidFill>
                  <a:srgbClr val="00AF8D"/>
                </a:solidFill>
              </a:rPr>
              <a:t>Title</a:t>
            </a:r>
            <a:r>
              <a:rPr lang="fr-FR" sz="6600" b="1" dirty="0">
                <a:solidFill>
                  <a:srgbClr val="00AF8D"/>
                </a:solidFill>
              </a:rPr>
              <a:t>, </a:t>
            </a:r>
            <a:r>
              <a:rPr lang="fr-FR" sz="6600" b="1" dirty="0" err="1">
                <a:solidFill>
                  <a:srgbClr val="00AF8D"/>
                </a:solidFill>
              </a:rPr>
              <a:t>authors</a:t>
            </a:r>
            <a:r>
              <a:rPr lang="fr-FR" sz="6600" b="1" dirty="0">
                <a:solidFill>
                  <a:srgbClr val="00AF8D"/>
                </a:solidFill>
              </a:rPr>
              <a:t> and affiliation</a:t>
            </a:r>
          </a:p>
        </p:txBody>
      </p: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id="{C0669A3F-FCE9-8858-09EE-50FEC4ED9DB7}"/>
              </a:ext>
            </a:extLst>
          </p:cNvPr>
          <p:cNvCxnSpPr/>
          <p:nvPr/>
        </p:nvCxnSpPr>
        <p:spPr>
          <a:xfrm>
            <a:off x="1092200" y="4413250"/>
            <a:ext cx="803968" cy="0"/>
          </a:xfrm>
          <a:prstGeom prst="line">
            <a:avLst/>
          </a:prstGeom>
          <a:ln>
            <a:solidFill>
              <a:srgbClr val="00AF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>
            <a:extLst>
              <a:ext uri="{FF2B5EF4-FFF2-40B4-BE49-F238E27FC236}">
                <a16:creationId xmlns:a16="http://schemas.microsoft.com/office/drawing/2014/main" id="{B9692525-8D97-3AF2-EF39-80094190445C}"/>
              </a:ext>
            </a:extLst>
          </p:cNvPr>
          <p:cNvCxnSpPr/>
          <p:nvPr/>
        </p:nvCxnSpPr>
        <p:spPr>
          <a:xfrm>
            <a:off x="8326018" y="4413250"/>
            <a:ext cx="803968" cy="0"/>
          </a:xfrm>
          <a:prstGeom prst="line">
            <a:avLst/>
          </a:prstGeom>
          <a:ln>
            <a:solidFill>
              <a:srgbClr val="00AF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CFD35878-5CF0-4789-2B41-9D6D2ECF0F77}"/>
              </a:ext>
            </a:extLst>
          </p:cNvPr>
          <p:cNvCxnSpPr/>
          <p:nvPr/>
        </p:nvCxnSpPr>
        <p:spPr>
          <a:xfrm>
            <a:off x="1126432" y="9137650"/>
            <a:ext cx="803968" cy="0"/>
          </a:xfrm>
          <a:prstGeom prst="line">
            <a:avLst/>
          </a:prstGeom>
          <a:ln>
            <a:solidFill>
              <a:srgbClr val="00AF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1697D2DC-B421-DD22-DC3F-32D09F9B1E2B}"/>
              </a:ext>
            </a:extLst>
          </p:cNvPr>
          <p:cNvCxnSpPr/>
          <p:nvPr/>
        </p:nvCxnSpPr>
        <p:spPr>
          <a:xfrm>
            <a:off x="8407400" y="9137650"/>
            <a:ext cx="803968" cy="0"/>
          </a:xfrm>
          <a:prstGeom prst="line">
            <a:avLst/>
          </a:prstGeom>
          <a:ln>
            <a:solidFill>
              <a:srgbClr val="00AF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B67BB98D-4549-42B0-925A-59003E1E7E21}"/>
              </a:ext>
            </a:extLst>
          </p:cNvPr>
          <p:cNvCxnSpPr/>
          <p:nvPr/>
        </p:nvCxnSpPr>
        <p:spPr>
          <a:xfrm>
            <a:off x="1126432" y="14395450"/>
            <a:ext cx="803968" cy="0"/>
          </a:xfrm>
          <a:prstGeom prst="line">
            <a:avLst/>
          </a:prstGeom>
          <a:ln>
            <a:solidFill>
              <a:srgbClr val="00AF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41AFE861-715B-9555-0F6D-B56FA978513B}"/>
              </a:ext>
            </a:extLst>
          </p:cNvPr>
          <p:cNvCxnSpPr/>
          <p:nvPr/>
        </p:nvCxnSpPr>
        <p:spPr>
          <a:xfrm>
            <a:off x="1126432" y="18205450"/>
            <a:ext cx="803968" cy="0"/>
          </a:xfrm>
          <a:prstGeom prst="line">
            <a:avLst/>
          </a:prstGeom>
          <a:ln>
            <a:solidFill>
              <a:srgbClr val="00AF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>
            <a:extLst>
              <a:ext uri="{FF2B5EF4-FFF2-40B4-BE49-F238E27FC236}">
                <a16:creationId xmlns:a16="http://schemas.microsoft.com/office/drawing/2014/main" id="{847D338F-CEDC-DBBC-CF07-2445974F09DC}"/>
              </a:ext>
            </a:extLst>
          </p:cNvPr>
          <p:cNvSpPr txBox="1"/>
          <p:nvPr/>
        </p:nvSpPr>
        <p:spPr>
          <a:xfrm>
            <a:off x="1016006" y="5629564"/>
            <a:ext cx="500092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Lorem ipsum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dolor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amet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consectetur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adipiscing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elit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Quisque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est eu mi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venenatis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commodo.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Phasellus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ipsum mi,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neque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dignissim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bibendum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nisi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Morbi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enim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mauris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sagittis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at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imperdiet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in, pulvinar in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nibh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Praesent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fermentum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sed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dolor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eu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consequat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Pellentesque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ultrices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sapien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ut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sollicitudin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imperdiet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Aenean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vel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turpis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</a:t>
            </a:r>
          </a:p>
          <a:p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Lorem ipsum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dolor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amet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consectetur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adipiscing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elit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Quisque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est eu mi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venenatis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commodo.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Phasellus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ipsum mi,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neque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dignissim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bibendum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nisi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</a:t>
            </a:r>
            <a:endParaRPr lang="fr-FR" dirty="0"/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D2BE866D-7F72-FD28-9097-08B86DF3D9AF}"/>
              </a:ext>
            </a:extLst>
          </p:cNvPr>
          <p:cNvSpPr txBox="1"/>
          <p:nvPr/>
        </p:nvSpPr>
        <p:spPr>
          <a:xfrm>
            <a:off x="8278641" y="5693829"/>
            <a:ext cx="500092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Lorem ipsum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dolor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amet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consectetur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adipiscing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elit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Quisque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est eu mi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venenatis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commodo.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Phasellus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ipsum mi,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neque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dignissim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bibendum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nisi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Morbi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enim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mauris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sagittis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at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imperdiet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in, pulvinar in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nibh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Praesent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fermentum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sed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dolor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eu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consequat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Pellentesque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ultrices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sapien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ut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sollicitudin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imperdiet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Aenean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vel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turpis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</a:t>
            </a:r>
          </a:p>
          <a:p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Lorem ipsum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dolor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amet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consectetur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adipiscing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elit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Quisque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est eu mi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venenatis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commodo.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Phasellus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ipsum mi,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neque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</a:t>
            </a:r>
            <a:endParaRPr lang="fr-FR" dirty="0"/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BD4709FE-8578-548F-BDA8-18D757936B09}"/>
              </a:ext>
            </a:extLst>
          </p:cNvPr>
          <p:cNvSpPr txBox="1"/>
          <p:nvPr/>
        </p:nvSpPr>
        <p:spPr>
          <a:xfrm>
            <a:off x="1016000" y="10680270"/>
            <a:ext cx="500092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Lorem ipsum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dolor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amet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consectetur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adipiscing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elit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Quisque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est eu mi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venenatis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commodo.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Phasellus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ipsum mi,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neque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dignissim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bibendum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nisi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Morbi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enim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mauris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sagittis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at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imperdiet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in, pulvinar in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nibh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Praesent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fermentum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sed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dolor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eu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consequat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Pellentesque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ultrices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sapien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ut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sollicitudin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imperdiet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Aenean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vel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turpis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</a:t>
            </a:r>
          </a:p>
          <a:p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Lorem ipsum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dolor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amet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consectetur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adipiscing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elit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Quisque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est eu mi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venenatis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commodo.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Phasellus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ipsum mi,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neque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dignissim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bibendum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nisi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</a:t>
            </a:r>
            <a:endParaRPr lang="fr-FR" dirty="0"/>
          </a:p>
        </p:txBody>
      </p:sp>
      <p:sp>
        <p:nvSpPr>
          <p:cNvPr id="107" name="ZoneTexte 106">
            <a:extLst>
              <a:ext uri="{FF2B5EF4-FFF2-40B4-BE49-F238E27FC236}">
                <a16:creationId xmlns:a16="http://schemas.microsoft.com/office/drawing/2014/main" id="{CB6BFA6D-8B40-988E-2F36-8A8201008BB5}"/>
              </a:ext>
            </a:extLst>
          </p:cNvPr>
          <p:cNvSpPr txBox="1"/>
          <p:nvPr/>
        </p:nvSpPr>
        <p:spPr>
          <a:xfrm>
            <a:off x="8327355" y="10673864"/>
            <a:ext cx="500092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Lorem ipsum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dolor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amet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consectetur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adipiscing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elit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Quisque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est eu mi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venenatis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commodo.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Phasellus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ipsum mi,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neque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dignissim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bibendum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nisi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Morbi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enim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mauris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sagittis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at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imperdiet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in, pulvinar in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nibh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Praesent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fermentum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sed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dolor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eu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consequat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Pellentesque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ultrices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sapien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ut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sollicitudin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imperdiet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Aenean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vel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turpis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</a:t>
            </a:r>
          </a:p>
          <a:p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Lorem ipsum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dolor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amet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consectetur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adipiscing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elit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Quisque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est eu mi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venenatis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commodo.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Phasellus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ipsum mi,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neque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dignissim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bibendum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nisi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</a:t>
            </a:r>
            <a:endParaRPr lang="fr-FR" dirty="0"/>
          </a:p>
        </p:txBody>
      </p:sp>
      <p:sp>
        <p:nvSpPr>
          <p:cNvPr id="108" name="ZoneTexte 107">
            <a:extLst>
              <a:ext uri="{FF2B5EF4-FFF2-40B4-BE49-F238E27FC236}">
                <a16:creationId xmlns:a16="http://schemas.microsoft.com/office/drawing/2014/main" id="{DCA9B5B8-2765-13CE-C413-A907D5045C56}"/>
              </a:ext>
            </a:extLst>
          </p:cNvPr>
          <p:cNvSpPr txBox="1"/>
          <p:nvPr/>
        </p:nvSpPr>
        <p:spPr>
          <a:xfrm>
            <a:off x="1016000" y="15966122"/>
            <a:ext cx="1231227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Lorem ipsum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dolor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amet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consectetur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adipiscing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elit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Quisque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est eu mi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venenatis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commodo.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Phasellus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ipsum mi,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neque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dignissim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bibendum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nisi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Morbi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enim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mauris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sagittis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at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imperdiet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in, pulvinar in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nibh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Praesent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fermentum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sed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dolor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eu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consequat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Pellentesque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ultrices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sapien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ut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sollicitudin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imperdiet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Aenean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vel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turpis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</a:t>
            </a:r>
          </a:p>
          <a:p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Lorem ipsum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dolor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amet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consectetur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adipiscing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elit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Quisque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est eu mi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venenatis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commodo.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Phasellus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ipsum mi,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neque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dignissim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bibendum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nisi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</a:t>
            </a:r>
            <a:endParaRPr lang="fr-FR" dirty="0"/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B6F95AD8-BC99-39AA-3DCA-16DBF9687A0E}"/>
              </a:ext>
            </a:extLst>
          </p:cNvPr>
          <p:cNvSpPr txBox="1"/>
          <p:nvPr/>
        </p:nvSpPr>
        <p:spPr>
          <a:xfrm>
            <a:off x="1092200" y="18382676"/>
            <a:ext cx="11049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Lorem ipsum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dolor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sit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amet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consectetur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adipiscing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elit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Quisque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est eu mi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venenatis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commodo.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Phasellus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ipsum mi,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laoreet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neque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eget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,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dignissim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 bibendum </a:t>
            </a:r>
            <a:r>
              <a:rPr lang="fr-FR" b="0" i="0" u="none" strike="noStrike" dirty="0" err="1">
                <a:solidFill>
                  <a:srgbClr val="161817"/>
                </a:solidFill>
                <a:effectLst/>
              </a:rPr>
              <a:t>nisi</a:t>
            </a:r>
            <a:r>
              <a:rPr lang="fr-FR" b="0" i="0" u="none" strike="noStrike" dirty="0">
                <a:solidFill>
                  <a:srgbClr val="161817"/>
                </a:solidFill>
                <a:effectLst/>
              </a:rPr>
              <a:t>.</a:t>
            </a:r>
            <a:endParaRPr lang="fr-FR" dirty="0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61BB93B3-A487-7AC7-0EF6-89D58F25C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49" y="1731907"/>
            <a:ext cx="12607925" cy="133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93006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fr-FR" sz="4000" b="1" dirty="0">
                <a:latin typeface="+mj-lt"/>
              </a:rPr>
              <a:t>Workshop « </a:t>
            </a:r>
            <a:r>
              <a:rPr lang="en-US" sz="4000" b="1" dirty="0">
                <a:latin typeface="+mj-lt"/>
              </a:rPr>
              <a:t>Soft Material Models </a:t>
            </a:r>
            <a:r>
              <a:rPr lang="fr-FR" sz="4000" b="1" dirty="0">
                <a:latin typeface="+mj-lt"/>
              </a:rPr>
              <a:t>»</a:t>
            </a:r>
            <a:br>
              <a:rPr lang="fr-FR" sz="4000" b="1" dirty="0">
                <a:latin typeface="+mj-lt"/>
              </a:rPr>
            </a:br>
            <a:r>
              <a:rPr lang="fr-FR" sz="4000" b="1" dirty="0">
                <a:latin typeface="+mj-lt"/>
              </a:rPr>
              <a:t>Les 01 et 02 juin 2023 à l’Ecole Centrale Casablanca, Maroc</a:t>
            </a:r>
            <a:endParaRPr lang="fr-FR" altLang="fr-FR" sz="4000" b="1" dirty="0">
              <a:latin typeface="+mj-lt"/>
            </a:endParaRP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2BFC7D99-8518-D9B3-D6D6-BBDB1CBCB424}"/>
              </a:ext>
            </a:extLst>
          </p:cNvPr>
          <p:cNvGrpSpPr/>
          <p:nvPr/>
        </p:nvGrpSpPr>
        <p:grpSpPr>
          <a:xfrm>
            <a:off x="566138" y="385958"/>
            <a:ext cx="12951843" cy="1313537"/>
            <a:chOff x="566138" y="385958"/>
            <a:chExt cx="12951843" cy="1313537"/>
          </a:xfrm>
        </p:grpSpPr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74695AF3-F724-311F-54F8-C419D1FA97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6138" y="566408"/>
              <a:ext cx="2173682" cy="1042780"/>
            </a:xfrm>
            <a:prstGeom prst="rect">
              <a:avLst/>
            </a:prstGeom>
          </p:spPr>
        </p:pic>
        <p:pic>
          <p:nvPicPr>
            <p:cNvPr id="17" name="Picture 2" descr="index - Archive ouverte HAL">
              <a:extLst>
                <a:ext uri="{FF2B5EF4-FFF2-40B4-BE49-F238E27FC236}">
                  <a16:creationId xmlns:a16="http://schemas.microsoft.com/office/drawing/2014/main" id="{B29F8641-B83D-C593-ECF5-6BCA356380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5586" y="450850"/>
              <a:ext cx="1552675" cy="9157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8">
              <a:extLst>
                <a:ext uri="{FF2B5EF4-FFF2-40B4-BE49-F238E27FC236}">
                  <a16:creationId xmlns:a16="http://schemas.microsoft.com/office/drawing/2014/main" id="{83522F46-C2C9-199B-3537-CCB38C631C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1425" y="527050"/>
              <a:ext cx="2309356" cy="9157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6">
              <a:extLst>
                <a:ext uri="{FF2B5EF4-FFF2-40B4-BE49-F238E27FC236}">
                  <a16:creationId xmlns:a16="http://schemas.microsoft.com/office/drawing/2014/main" id="{BDFC47F2-00E4-F1AC-9C7D-94F4CAA8E9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" b="8600"/>
            <a:stretch>
              <a:fillRect/>
            </a:stretch>
          </p:blipFill>
          <p:spPr bwMode="auto">
            <a:xfrm>
              <a:off x="8178800" y="679450"/>
              <a:ext cx="1983570" cy="502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r="72" b="8600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0" name="Picture 2" descr="Ecole Nationale d'ingénieurs de Tunis">
              <a:extLst>
                <a:ext uri="{FF2B5EF4-FFF2-40B4-BE49-F238E27FC236}">
                  <a16:creationId xmlns:a16="http://schemas.microsoft.com/office/drawing/2014/main" id="{9D9476E9-DDAC-9FE8-36DC-64DCED6A80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9101" y="528549"/>
              <a:ext cx="1087211" cy="1170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>
              <a:extLst>
                <a:ext uri="{FF2B5EF4-FFF2-40B4-BE49-F238E27FC236}">
                  <a16:creationId xmlns:a16="http://schemas.microsoft.com/office/drawing/2014/main" id="{42D3AA3A-EF9A-5556-736C-10C8ED4FE8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87267" y="385958"/>
              <a:ext cx="1230714" cy="10688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2312</TotalTime>
  <Words>525</Words>
  <Application>Microsoft Office PowerPoint</Application>
  <PresentationFormat>Personnalisé</PresentationFormat>
  <Paragraphs>20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Sans titre</dc:title>
  <dc:creator>Khayatei Salma</dc:creator>
  <cp:keywords>DAFE5XirspY,BADOxEWzJJc</cp:keywords>
  <cp:lastModifiedBy>Noureddine</cp:lastModifiedBy>
  <cp:revision>45</cp:revision>
  <dcterms:created xsi:type="dcterms:W3CDTF">2023-01-13T15:20:17Z</dcterms:created>
  <dcterms:modified xsi:type="dcterms:W3CDTF">2023-05-13T05:55:25Z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2023-01-13T00:00:00Z</vt:filetime>
  </property>
  <property fmtid="{D5CDD505-2E9C-101B-9397-08002B2CF9AE}" pid="3" name="Creator">
    <vt:lpwstr>Canva</vt:lpwstr>
  </property>
  <property fmtid="{D5CDD505-2E9C-101B-9397-08002B2CF9AE}" pid="4" name="LastSaved">
    <vt:filetime>2023-01-13T00:00:00Z</vt:filetime>
  </property>
</Properties>
</file>